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6" r:id="rId2"/>
    <p:sldId id="261" r:id="rId3"/>
    <p:sldId id="256" r:id="rId4"/>
    <p:sldId id="260" r:id="rId5"/>
    <p:sldId id="288" r:id="rId6"/>
    <p:sldId id="291" r:id="rId7"/>
    <p:sldId id="292" r:id="rId8"/>
    <p:sldId id="293" r:id="rId9"/>
    <p:sldId id="287" r:id="rId10"/>
    <p:sldId id="259" r:id="rId11"/>
    <p:sldId id="294" r:id="rId12"/>
    <p:sldId id="295" r:id="rId13"/>
    <p:sldId id="262" r:id="rId14"/>
    <p:sldId id="296" r:id="rId15"/>
    <p:sldId id="263" r:id="rId16"/>
    <p:sldId id="25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5D5B"/>
    <a:srgbClr val="948A88"/>
    <a:srgbClr val="5F5755"/>
    <a:srgbClr val="D7AF9D"/>
    <a:srgbClr val="E2CBB7"/>
    <a:srgbClr val="D0C4B0"/>
    <a:srgbClr val="EEE9E2"/>
    <a:srgbClr val="FCF7F2"/>
    <a:srgbClr val="554F4D"/>
    <a:srgbClr val="E1D9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-19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9058BAE5-8028-47C5-92AD-4265FB1960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5457C63-D182-4DF8-B90F-5522440DF6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CCE20-7406-4229-AA80-7375F93D8871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0135D05-F775-49AE-B0B8-51529BCF5C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8EA2F4D-DE3C-4651-9A08-1AE1FDAE5C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A3F81-B19C-41E9-8EC7-2B41724A3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668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ABA6F-5093-4786-903E-60745ED5FB0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22CE-0A5D-44B6-8BBD-DB68633E4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0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E8DB10-764D-45FC-AB61-1DD0D37C8E80}"/>
              </a:ext>
            </a:extLst>
          </p:cNvPr>
          <p:cNvSpPr txBox="1"/>
          <p:nvPr/>
        </p:nvSpPr>
        <p:spPr>
          <a:xfrm>
            <a:off x="2336000" y="2709902"/>
            <a:ext cx="75200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rgbClr val="655D5B"/>
                </a:solidFill>
              </a:rPr>
              <a:t>영화 </a:t>
            </a:r>
            <a:r>
              <a:rPr lang="ko-KR" altLang="en-US" sz="6600">
                <a:solidFill>
                  <a:srgbClr val="655D5B"/>
                </a:solidFill>
              </a:rPr>
              <a:t>예매 </a:t>
            </a:r>
            <a:r>
              <a:rPr lang="ko-KR" altLang="en-US" sz="6600" smtClean="0">
                <a:solidFill>
                  <a:srgbClr val="655D5B"/>
                </a:solidFill>
              </a:rPr>
              <a:t>프로그</a:t>
            </a:r>
            <a:r>
              <a:rPr lang="ko-KR" altLang="en-US" sz="6600">
                <a:solidFill>
                  <a:srgbClr val="655D5B"/>
                </a:solidFill>
              </a:rPr>
              <a:t>램</a:t>
            </a:r>
            <a:endParaRPr lang="ko-KR" altLang="en-US" sz="6600" dirty="0">
              <a:solidFill>
                <a:srgbClr val="655D5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331103C-99C9-4513-881F-0C74FD00C4E3}"/>
              </a:ext>
            </a:extLst>
          </p:cNvPr>
          <p:cNvSpPr txBox="1"/>
          <p:nvPr/>
        </p:nvSpPr>
        <p:spPr>
          <a:xfrm>
            <a:off x="9736142" y="4691803"/>
            <a:ext cx="1573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55D5B"/>
                </a:solidFill>
              </a:rPr>
              <a:t>송성수</a:t>
            </a:r>
            <a:endParaRPr lang="en-US" altLang="ko-KR" dirty="0">
              <a:solidFill>
                <a:srgbClr val="655D5B"/>
              </a:solidFill>
            </a:endParaRPr>
          </a:p>
          <a:p>
            <a:r>
              <a:rPr lang="ko-KR" altLang="en-US" dirty="0">
                <a:solidFill>
                  <a:srgbClr val="655D5B"/>
                </a:solidFill>
              </a:rPr>
              <a:t>백지윤</a:t>
            </a:r>
            <a:endParaRPr lang="en-US" altLang="ko-KR" dirty="0">
              <a:solidFill>
                <a:srgbClr val="655D5B"/>
              </a:solidFill>
            </a:endParaRPr>
          </a:p>
          <a:p>
            <a:r>
              <a:rPr lang="ko-KR" altLang="en-US" dirty="0" smtClean="0">
                <a:solidFill>
                  <a:srgbClr val="655D5B"/>
                </a:solidFill>
              </a:rPr>
              <a:t>신희욱</a:t>
            </a:r>
            <a:endParaRPr lang="en-US" altLang="ko-KR" dirty="0">
              <a:solidFill>
                <a:srgbClr val="655D5B"/>
              </a:solidFill>
            </a:endParaRPr>
          </a:p>
        </p:txBody>
      </p:sp>
      <p:pic>
        <p:nvPicPr>
          <p:cNvPr id="21" name="그래픽 20" descr="필름 단색으로 채워진">
            <a:extLst>
              <a:ext uri="{FF2B5EF4-FFF2-40B4-BE49-F238E27FC236}">
                <a16:creationId xmlns:a16="http://schemas.microsoft.com/office/drawing/2014/main" xmlns="" id="{AFD2617A-2A8A-415A-9EB3-0057A79D2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0354989">
            <a:off x="8623439" y="889486"/>
            <a:ext cx="914400" cy="914400"/>
          </a:xfrm>
          <a:prstGeom prst="rect">
            <a:avLst/>
          </a:prstGeom>
        </p:spPr>
      </p:pic>
      <p:pic>
        <p:nvPicPr>
          <p:cNvPr id="23" name="그래픽 22" descr="클래퍼 보드 단색으로 채워진">
            <a:extLst>
              <a:ext uri="{FF2B5EF4-FFF2-40B4-BE49-F238E27FC236}">
                <a16:creationId xmlns:a16="http://schemas.microsoft.com/office/drawing/2014/main" xmlns="" id="{B7D5CFEA-02E6-4DB2-80DA-8E58D048CF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801357">
            <a:off x="7855344" y="4684836"/>
            <a:ext cx="914400" cy="914400"/>
          </a:xfrm>
          <a:prstGeom prst="rect">
            <a:avLst/>
          </a:prstGeom>
        </p:spPr>
      </p:pic>
      <p:pic>
        <p:nvPicPr>
          <p:cNvPr id="25" name="그래픽 24" descr="팝콘 윤곽선">
            <a:extLst>
              <a:ext uri="{FF2B5EF4-FFF2-40B4-BE49-F238E27FC236}">
                <a16:creationId xmlns:a16="http://schemas.microsoft.com/office/drawing/2014/main" xmlns="" id="{7CEAC45D-B34D-452B-B07A-D019F35823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496564">
            <a:off x="882603" y="1805973"/>
            <a:ext cx="914400" cy="914400"/>
          </a:xfrm>
          <a:prstGeom prst="rect">
            <a:avLst/>
          </a:prstGeom>
        </p:spPr>
      </p:pic>
      <p:pic>
        <p:nvPicPr>
          <p:cNvPr id="27" name="그래픽 26" descr="비디오 카메라 단색으로 채워진">
            <a:extLst>
              <a:ext uri="{FF2B5EF4-FFF2-40B4-BE49-F238E27FC236}">
                <a16:creationId xmlns:a16="http://schemas.microsoft.com/office/drawing/2014/main" xmlns="" id="{B45A100D-5CDA-4069-9360-269B4341C5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0162326">
            <a:off x="2004330" y="4820025"/>
            <a:ext cx="914400" cy="914400"/>
          </a:xfrm>
          <a:prstGeom prst="rect">
            <a:avLst/>
          </a:prstGeom>
        </p:spPr>
      </p:pic>
      <p:pic>
        <p:nvPicPr>
          <p:cNvPr id="29" name="그래픽 28" descr="광 디스크 단색으로 채워진">
            <a:extLst>
              <a:ext uri="{FF2B5EF4-FFF2-40B4-BE49-F238E27FC236}">
                <a16:creationId xmlns:a16="http://schemas.microsoft.com/office/drawing/2014/main" xmlns="" id="{E9FD21B4-9DAF-4665-A2FF-9C88CC1122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852200" y="2966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486809E-5AF4-45EA-B526-E37445EDA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90000" cy="6858000"/>
          </a:xfrm>
          <a:prstGeom prst="rect">
            <a:avLst/>
          </a:prstGeom>
          <a:effectLst>
            <a:softEdge rad="76200"/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99A0CC93-86AF-42EF-881A-892923FDBD55}"/>
              </a:ext>
            </a:extLst>
          </p:cNvPr>
          <p:cNvGrpSpPr/>
          <p:nvPr/>
        </p:nvGrpSpPr>
        <p:grpSpPr>
          <a:xfrm>
            <a:off x="551688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478C168E-447F-4E70-B33B-B02AD996CB2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0DAA2A65-B2FB-4199-9FD0-658EC0D378AA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18359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깃허브를 사용하여 서로의 진행상황을 공유하고 서로 코드를 피드백 받았습니다</a:t>
              </a:r>
              <a:r>
                <a:rPr lang="en-US" altLang="ko-KR" sz="1600" dirty="0"/>
                <a:t>.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또한 디스코드의 음성 채팅과 화면 공유 기능을 이용하여 회의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코드 리뷰를 진행하였고 프로젝트를 효율적으로 진행 할 수 있었습니다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B01BE66-741C-41C2-B8C0-1EADF7283C90}"/>
                </a:ext>
              </a:extLst>
            </p:cNvPr>
            <p:cNvSpPr txBox="1"/>
            <p:nvPr/>
          </p:nvSpPr>
          <p:spPr>
            <a:xfrm>
              <a:off x="5813383" y="1856350"/>
              <a:ext cx="55419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깃허브를 통한 프로젝트 진행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B397EE76-443C-4E6A-BAB1-D530D1C277F9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380658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D30238F-0FD5-45FD-A05E-669722FACE7D}"/>
              </a:ext>
            </a:extLst>
          </p:cNvPr>
          <p:cNvSpPr/>
          <p:nvPr/>
        </p:nvSpPr>
        <p:spPr>
          <a:xfrm>
            <a:off x="0" y="0"/>
            <a:ext cx="5138057" cy="6850048"/>
          </a:xfrm>
          <a:prstGeom prst="rect">
            <a:avLst/>
          </a:prstGeom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486809E-5AF4-45EA-B526-E37445EDA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22" y="1254123"/>
            <a:ext cx="4695990" cy="301356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99A0CC93-86AF-42EF-881A-892923FDBD55}"/>
              </a:ext>
            </a:extLst>
          </p:cNvPr>
          <p:cNvGrpSpPr/>
          <p:nvPr/>
        </p:nvGrpSpPr>
        <p:grpSpPr>
          <a:xfrm>
            <a:off x="551688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478C168E-447F-4E70-B33B-B02AD996CB2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0DAA2A65-B2FB-4199-9FD0-658EC0D378AA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1314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공유기를 사용하고 있는 </a:t>
              </a:r>
              <a:r>
                <a:rPr lang="en-US" altLang="ko-KR" sz="1600" dirty="0"/>
                <a:t>PC</a:t>
              </a:r>
              <a:r>
                <a:rPr lang="ko-KR" altLang="en-US" sz="1600" dirty="0"/>
                <a:t>는 </a:t>
              </a:r>
              <a:r>
                <a:rPr lang="en-US" altLang="ko-KR" sz="1600" dirty="0"/>
                <a:t>ipconfig</a:t>
              </a:r>
              <a:r>
                <a:rPr lang="ko-KR" altLang="en-US" sz="1600" dirty="0"/>
                <a:t>를 사용하여 </a:t>
              </a:r>
              <a:r>
                <a:rPr lang="en-US" altLang="ko-KR" sz="1600" dirty="0"/>
                <a:t>ip</a:t>
              </a:r>
              <a:r>
                <a:rPr lang="ko-KR" altLang="en-US" sz="1600" dirty="0"/>
                <a:t>를 찾아내면 </a:t>
              </a:r>
              <a:r>
                <a:rPr lang="en-US" altLang="ko-KR" sz="1600" dirty="0"/>
                <a:t>192.168</a:t>
              </a:r>
              <a:r>
                <a:rPr lang="ko-KR" altLang="en-US" sz="1600" dirty="0"/>
                <a:t>로 시작하는 공유기용 접속</a:t>
              </a:r>
              <a:r>
                <a:rPr lang="en-US" altLang="ko-KR" sz="1600" dirty="0"/>
                <a:t>ip</a:t>
              </a:r>
              <a:r>
                <a:rPr lang="ko-KR" altLang="en-US" sz="1600" dirty="0"/>
                <a:t>가 보이게 되고 해당 </a:t>
              </a:r>
              <a:r>
                <a:rPr lang="en-US" altLang="ko-KR" sz="1600" dirty="0"/>
                <a:t>ip</a:t>
              </a:r>
              <a:r>
                <a:rPr lang="ko-KR" altLang="en-US" sz="1600" dirty="0"/>
                <a:t>로는 외부에서의 접속이 불가능하다</a:t>
              </a:r>
              <a:r>
                <a:rPr lang="en-US" altLang="ko-KR" sz="1600" dirty="0"/>
                <a:t>.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그러므로 따로 </a:t>
              </a:r>
              <a:r>
                <a:rPr lang="en-US" altLang="ko-KR" sz="1600" dirty="0"/>
                <a:t>DDNS</a:t>
              </a:r>
              <a:r>
                <a:rPr lang="ko-KR" altLang="en-US" sz="1600" dirty="0"/>
                <a:t>서버를 호스팅하여 해당 서버를 사용하여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가 있는 </a:t>
              </a:r>
              <a:r>
                <a:rPr lang="en-US" altLang="ko-KR" sz="1600" dirty="0"/>
                <a:t>PC</a:t>
              </a:r>
              <a:r>
                <a:rPr lang="ko-KR" altLang="en-US" sz="1600" dirty="0"/>
                <a:t>로 접속이 가능하도록 설정하고 프로젝트를 진행하였습니다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B01BE66-741C-41C2-B8C0-1EADF7283C90}"/>
                </a:ext>
              </a:extLst>
            </p:cNvPr>
            <p:cNvSpPr txBox="1"/>
            <p:nvPr/>
          </p:nvSpPr>
          <p:spPr>
            <a:xfrm>
              <a:off x="5813383" y="1856350"/>
              <a:ext cx="47003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네트워크를 통한 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DB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구성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B397EE76-443C-4E6A-BAB1-D530D1C277F9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284343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D08403F-8A2A-4ADA-9C9B-94898A6AE280}"/>
                </a:ext>
              </a:extLst>
            </p:cNvPr>
            <p:cNvSpPr txBox="1"/>
            <p:nvPr/>
          </p:nvSpPr>
          <p:spPr>
            <a:xfrm>
              <a:off x="1056921" y="3167390"/>
              <a:ext cx="16209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655D5B"/>
                  </a:solidFill>
                </a:rPr>
                <a:t>프로그램</a:t>
              </a:r>
              <a:endParaRPr lang="en-US" altLang="ko-KR" sz="2800" dirty="0">
                <a:solidFill>
                  <a:srgbClr val="655D5B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rgbClr val="655D5B"/>
                  </a:solidFill>
                </a:rPr>
                <a:t>기능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Part 3.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E1EA03-215E-47E6-B9AD-B7D06C488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0584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459A345-901A-4152-B15E-A32122945144}"/>
              </a:ext>
            </a:extLst>
          </p:cNvPr>
          <p:cNvGrpSpPr/>
          <p:nvPr/>
        </p:nvGrpSpPr>
        <p:grpSpPr>
          <a:xfrm>
            <a:off x="36576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83FF8C78-DC6A-4A34-8F00-088434FADAB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16A762C0-8F43-4A70-8561-A58DCDF6627D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7297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메인 메뉴에서는 회원가입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탈퇴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로그인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회원정보변경 등의 계정 관리 기능을 제공 하고 있으며 </a:t>
              </a: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추가로 현재 상영중인 영화 목록을 보여주고 해당 영화의 상영시간을 알려주는 기능이 구현되어 있습니다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</a:t>
              </a: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회원의 데이터는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에서 관리하며 </a:t>
              </a:r>
              <a:r>
                <a:rPr lang="en-US" altLang="ko-KR" sz="1600" dirty="0"/>
                <a:t>ID, PW, </a:t>
              </a:r>
              <a:r>
                <a:rPr lang="ko-KR" altLang="en-US" sz="1600" dirty="0"/>
                <a:t>나이 정보를 저장하고 있는데 </a:t>
              </a:r>
              <a:r>
                <a:rPr lang="en-US" altLang="ko-KR" sz="1600" dirty="0"/>
                <a:t>ID</a:t>
              </a:r>
              <a:r>
                <a:rPr lang="ko-KR" altLang="en-US" sz="1600" dirty="0"/>
                <a:t>는 </a:t>
              </a:r>
              <a:r>
                <a:rPr lang="ko-KR" altLang="en-US" sz="1600" b="1" i="0" dirty="0">
                  <a:solidFill>
                    <a:srgbClr val="202124"/>
                  </a:solidFill>
                  <a:effectLst/>
                  <a:latin typeface="Apple SD Gothic Neo"/>
                </a:rPr>
                <a:t>프라이머리 키 </a:t>
              </a:r>
              <a:r>
                <a:rPr lang="ko-KR" altLang="en-US" sz="1600" dirty="0"/>
                <a:t>로 지정하여 중복되는 </a:t>
              </a:r>
              <a:r>
                <a:rPr lang="en-US" altLang="ko-KR" sz="1600" dirty="0"/>
                <a:t>ID</a:t>
              </a:r>
              <a:r>
                <a:rPr lang="ko-KR" altLang="en-US" sz="1600" dirty="0"/>
                <a:t>를 사용할 수 없도록 하였습니다</a:t>
              </a:r>
              <a:r>
                <a:rPr lang="en-US" altLang="ko-KR" sz="1600" dirty="0"/>
                <a:t>.</a:t>
              </a:r>
              <a:r>
                <a:rPr lang="ko-KR" altLang="en-US" sz="1600" b="1" dirty="0">
                  <a:solidFill>
                    <a:srgbClr val="202124"/>
                  </a:solidFill>
                  <a:latin typeface="Apple SD Gothic Neo"/>
                </a:rPr>
                <a:t> </a:t>
              </a: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95862C5-56A1-4944-A2CE-8773C76357CB}"/>
                </a:ext>
              </a:extLst>
            </p:cNvPr>
            <p:cNvSpPr txBox="1"/>
            <p:nvPr/>
          </p:nvSpPr>
          <p:spPr>
            <a:xfrm>
              <a:off x="5813383" y="1856350"/>
              <a:ext cx="33457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메인 메뉴의 기능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716EF11B-6D0D-4CB1-91A3-301E7FA41EE4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9788E04-D8B2-4386-9CC8-080141E38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541" y="650240"/>
            <a:ext cx="3076575" cy="30003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73FBDA0-8B1A-437A-8A68-4B634264D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936" y="4063019"/>
            <a:ext cx="2661783" cy="17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7360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E1EA03-215E-47E6-B9AD-B7D06C488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459A345-901A-4152-B15E-A32122945144}"/>
              </a:ext>
            </a:extLst>
          </p:cNvPr>
          <p:cNvGrpSpPr/>
          <p:nvPr/>
        </p:nvGrpSpPr>
        <p:grpSpPr>
          <a:xfrm>
            <a:off x="36576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83FF8C78-DC6A-4A34-8F00-088434FADAB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16A762C0-8F43-4A70-8561-A58DCDF6627D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7223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회원 </a:t>
              </a:r>
              <a:r>
                <a:rPr lang="en-US" altLang="ko-KR" sz="1600" dirty="0"/>
                <a:t>ID</a:t>
              </a:r>
              <a:r>
                <a:rPr lang="ko-KR" altLang="en-US" sz="1600" dirty="0"/>
                <a:t>로 로그인에 성공하면 해당 </a:t>
              </a:r>
              <a:r>
                <a:rPr lang="en-US" altLang="ko-KR" sz="1600" dirty="0"/>
                <a:t>ID</a:t>
              </a:r>
              <a:r>
                <a:rPr lang="ko-KR" altLang="en-US" sz="1600" dirty="0"/>
                <a:t>의 나이를 볼 수 있는 정보조회가 가능하고 </a:t>
              </a: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dirty="0"/>
                <a:t>ID</a:t>
              </a:r>
              <a:r>
                <a:rPr lang="ko-KR" altLang="en-US" sz="1600" dirty="0"/>
                <a:t>를 이용하여 원하는 영화의 좌석 현황을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있는 데이터를 불러들여서 알아보고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빈 좌석을 예매하는 시스템을 구현 하였습니다</a:t>
              </a:r>
              <a:r>
                <a:rPr lang="en-US" altLang="ko-KR" sz="1600" dirty="0"/>
                <a:t>.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영화 예매 정보에서는 현제 로그인된 </a:t>
              </a:r>
              <a:r>
                <a:rPr lang="en-US" altLang="ko-KR" sz="1600" dirty="0"/>
                <a:t>ID</a:t>
              </a:r>
              <a:r>
                <a:rPr lang="ko-KR" altLang="en-US" sz="1600" dirty="0"/>
                <a:t>로 예매중인 영화좌석의 정보를 보여주는 기능을 수행합니다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95862C5-56A1-4944-A2CE-8773C76357CB}"/>
                </a:ext>
              </a:extLst>
            </p:cNvPr>
            <p:cNvSpPr txBox="1"/>
            <p:nvPr/>
          </p:nvSpPr>
          <p:spPr>
            <a:xfrm>
              <a:off x="5813383" y="1856350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로그인 이후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716EF11B-6D0D-4CB1-91A3-301E7FA41EE4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79645B8-2AB1-4EDC-ACF9-B82DA686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690" y="2357318"/>
            <a:ext cx="3057525" cy="374332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6AE5E7B-DFAB-4CFC-ADD0-D0400A83EC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6234">
            <a:off x="9422324" y="1355077"/>
            <a:ext cx="2269985" cy="11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8310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254066F-367A-43F0-B6C4-302DF59E95A9}"/>
              </a:ext>
            </a:extLst>
          </p:cNvPr>
          <p:cNvSpPr txBox="1"/>
          <p:nvPr/>
        </p:nvSpPr>
        <p:spPr>
          <a:xfrm>
            <a:off x="7081522" y="2644170"/>
            <a:ext cx="2815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</a:rPr>
              <a:t>Q&amp;A</a:t>
            </a:r>
            <a:endParaRPr lang="ko-KR" altLang="en-US" sz="9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9299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5892FA-26DD-4A0C-849F-94F48398B3C9}"/>
              </a:ext>
            </a:extLst>
          </p:cNvPr>
          <p:cNvSpPr txBox="1"/>
          <p:nvPr/>
        </p:nvSpPr>
        <p:spPr>
          <a:xfrm>
            <a:off x="3690262" y="2644170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554F4D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298CC6-E2D8-41BB-8650-6670A4D3C2C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630" y="0"/>
            <a:ext cx="5479764" cy="6858000"/>
          </a:xfrm>
          <a:prstGeom prst="rect">
            <a:avLst/>
          </a:prstGeom>
          <a:effectLst>
            <a:softEdge rad="152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39F61D-18E1-4402-AA8D-49B330678C06}"/>
              </a:ext>
            </a:extLst>
          </p:cNvPr>
          <p:cNvSpPr txBox="1"/>
          <p:nvPr/>
        </p:nvSpPr>
        <p:spPr>
          <a:xfrm>
            <a:off x="2173901" y="2254189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프로젝트 목표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CCBF8A0-1C9E-4A1C-854B-5709C37B6AAF}"/>
              </a:ext>
            </a:extLst>
          </p:cNvPr>
          <p:cNvSpPr txBox="1"/>
          <p:nvPr/>
        </p:nvSpPr>
        <p:spPr>
          <a:xfrm>
            <a:off x="1338490" y="3600390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B9077E0-13C1-4313-8DAD-CBBCAA9053ED}"/>
              </a:ext>
            </a:extLst>
          </p:cNvPr>
          <p:cNvSpPr txBox="1"/>
          <p:nvPr/>
        </p:nvSpPr>
        <p:spPr>
          <a:xfrm>
            <a:off x="2173901" y="364655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진행과정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37D6509-341D-4329-AA12-899AFC70CE06}"/>
              </a:ext>
            </a:extLst>
          </p:cNvPr>
          <p:cNvSpPr txBox="1"/>
          <p:nvPr/>
        </p:nvSpPr>
        <p:spPr>
          <a:xfrm>
            <a:off x="1338490" y="4992758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B6BD7C2-3349-4F4B-984E-3BDD891FCB19}"/>
              </a:ext>
            </a:extLst>
          </p:cNvPr>
          <p:cNvSpPr txBox="1"/>
          <p:nvPr/>
        </p:nvSpPr>
        <p:spPr>
          <a:xfrm>
            <a:off x="2173901" y="5038925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프로그램 기능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2987294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9FC2F39-B0D1-4A81-A89A-80842342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11714C2-2339-4FFD-BDDD-E0583E02D8EA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FEE42FF-434C-448E-84C4-8410B780A032}"/>
                </a:ext>
              </a:extLst>
            </p:cNvPr>
            <p:cNvSpPr txBox="1"/>
            <p:nvPr/>
          </p:nvSpPr>
          <p:spPr>
            <a:xfrm>
              <a:off x="1056921" y="2951946"/>
              <a:ext cx="16209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프로젝트</a:t>
              </a:r>
              <a:endParaRPr lang="en-US" altLang="ko-KR" sz="2800" dirty="0">
                <a:solidFill>
                  <a:srgbClr val="554F4D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목표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2ACAFA94-2B03-48EB-9265-F34BDB3D7C9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Part 1.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CE5C4DE-C1B3-47C0-8D38-2C9295EA2307}"/>
              </a:ext>
            </a:extLst>
          </p:cNvPr>
          <p:cNvGrpSpPr/>
          <p:nvPr/>
        </p:nvGrpSpPr>
        <p:grpSpPr>
          <a:xfrm>
            <a:off x="447040" y="843280"/>
            <a:ext cx="6096000" cy="5557520"/>
            <a:chOff x="5415280" y="650240"/>
            <a:chExt cx="6096000" cy="5557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0A86A2F4-BE7E-4806-A85F-F9C3063D622C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28AE641-C095-48C8-9C44-5C8D5E53D4A5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15404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저희 조에서는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를 활용하여 어떤 프로그램을 구현하면 좋을지 토의하던 중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영화의 좌석 정보를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에서 관리하고 사용자가 예매를 할 수 있는 시스템을 구현하면 좋을 것 같다는 의견을 토대로 프로젝트를 진행하였습니다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24BE716-21DA-47D3-84F9-025BAE32AB44}"/>
                </a:ext>
              </a:extLst>
            </p:cNvPr>
            <p:cNvSpPr txBox="1"/>
            <p:nvPr/>
          </p:nvSpPr>
          <p:spPr>
            <a:xfrm>
              <a:off x="5813383" y="1856350"/>
              <a:ext cx="45768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영화를 예매하는 시스템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B325F5D-7B2F-4A4D-A205-7DB0030B28D3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0D61D60-30B6-4BF8-BD3D-57CEBA20D946}"/>
              </a:ext>
            </a:extLst>
          </p:cNvPr>
          <p:cNvSpPr/>
          <p:nvPr/>
        </p:nvSpPr>
        <p:spPr>
          <a:xfrm>
            <a:off x="7053943" y="7952"/>
            <a:ext cx="5138057" cy="6850048"/>
          </a:xfrm>
          <a:prstGeom prst="rect">
            <a:avLst/>
          </a:prstGeom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13DDF9-6BFF-4314-BBC5-CF05046A3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402" y="1130382"/>
            <a:ext cx="4577620" cy="57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9882C149-C0DB-494C-ADA3-7E8555B81709}"/>
              </a:ext>
            </a:extLst>
          </p:cNvPr>
          <p:cNvCxnSpPr/>
          <p:nvPr/>
        </p:nvCxnSpPr>
        <p:spPr>
          <a:xfrm>
            <a:off x="9547280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C0D62D-45E4-401E-9521-32C1C9A18D27}"/>
              </a:ext>
            </a:extLst>
          </p:cNvPr>
          <p:cNvSpPr txBox="1"/>
          <p:nvPr/>
        </p:nvSpPr>
        <p:spPr>
          <a:xfrm>
            <a:off x="8930493" y="5596508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영화 좌석 예매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D0C3C070-299B-49D0-839C-20DC37E9F84A}"/>
              </a:ext>
            </a:extLst>
          </p:cNvPr>
          <p:cNvCxnSpPr/>
          <p:nvPr/>
        </p:nvCxnSpPr>
        <p:spPr>
          <a:xfrm>
            <a:off x="5838187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3C14304-7EFE-4D23-B26D-51C2B762A011}"/>
              </a:ext>
            </a:extLst>
          </p:cNvPr>
          <p:cNvSpPr txBox="1"/>
          <p:nvPr/>
        </p:nvSpPr>
        <p:spPr>
          <a:xfrm>
            <a:off x="4604244" y="5596508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사용자의 로그인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로그아웃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FA94A986-9037-4F7E-8888-314105116302}"/>
              </a:ext>
            </a:extLst>
          </p:cNvPr>
          <p:cNvCxnSpPr/>
          <p:nvPr/>
        </p:nvCxnSpPr>
        <p:spPr>
          <a:xfrm>
            <a:off x="2139758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BA4B5AB-2BC9-4D67-B0A7-7BFC16B0A517}"/>
              </a:ext>
            </a:extLst>
          </p:cNvPr>
          <p:cNvSpPr txBox="1"/>
          <p:nvPr/>
        </p:nvSpPr>
        <p:spPr>
          <a:xfrm>
            <a:off x="1143060" y="5596508"/>
            <a:ext cx="250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회원가입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탈퇴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D97195D-6C98-460A-AA27-1273D66D1ED1}"/>
              </a:ext>
            </a:extLst>
          </p:cNvPr>
          <p:cNvGrpSpPr/>
          <p:nvPr/>
        </p:nvGrpSpPr>
        <p:grpSpPr>
          <a:xfrm>
            <a:off x="893385" y="1924626"/>
            <a:ext cx="3008749" cy="3008749"/>
            <a:chOff x="893385" y="1924626"/>
            <a:chExt cx="3008749" cy="3008749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60F8762-B523-48ED-B7DB-237BBDFF689C}"/>
                </a:ext>
              </a:extLst>
            </p:cNvPr>
            <p:cNvSpPr/>
            <p:nvPr/>
          </p:nvSpPr>
          <p:spPr>
            <a:xfrm>
              <a:off x="893385" y="1924626"/>
              <a:ext cx="3008749" cy="3008749"/>
            </a:xfrm>
            <a:prstGeom prst="ellipse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래픽 19" descr="팔로우 단색으로 채워진">
              <a:extLst>
                <a:ext uri="{FF2B5EF4-FFF2-40B4-BE49-F238E27FC236}">
                  <a16:creationId xmlns:a16="http://schemas.microsoft.com/office/drawing/2014/main" xmlns="" id="{C0B31F61-EFBF-4119-B2F5-82560D0E9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614568" y="2645320"/>
              <a:ext cx="1566000" cy="15660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1B5AD043-072E-49EF-AAB4-C32598E7C387}"/>
              </a:ext>
            </a:extLst>
          </p:cNvPr>
          <p:cNvGrpSpPr/>
          <p:nvPr/>
        </p:nvGrpSpPr>
        <p:grpSpPr>
          <a:xfrm>
            <a:off x="4597052" y="1924626"/>
            <a:ext cx="3008749" cy="3008749"/>
            <a:chOff x="4597052" y="1924626"/>
            <a:chExt cx="3008749" cy="3008749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EDA14800-188F-4105-ADEB-4A04379A5DFD}"/>
                </a:ext>
              </a:extLst>
            </p:cNvPr>
            <p:cNvSpPr/>
            <p:nvPr/>
          </p:nvSpPr>
          <p:spPr>
            <a:xfrm>
              <a:off x="4597052" y="1924626"/>
              <a:ext cx="3008749" cy="3008749"/>
            </a:xfrm>
            <a:prstGeom prst="ellipse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키 단색으로 채워진">
              <a:extLst>
                <a:ext uri="{FF2B5EF4-FFF2-40B4-BE49-F238E27FC236}">
                  <a16:creationId xmlns:a16="http://schemas.microsoft.com/office/drawing/2014/main" xmlns="" id="{B2E1CE58-607A-45AF-8336-8A0CEE83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12997" y="2645320"/>
              <a:ext cx="1566000" cy="15660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0151EE7E-CD14-472A-AF13-04C88DD26095}"/>
              </a:ext>
            </a:extLst>
          </p:cNvPr>
          <p:cNvGrpSpPr/>
          <p:nvPr/>
        </p:nvGrpSpPr>
        <p:grpSpPr>
          <a:xfrm>
            <a:off x="8300719" y="1924626"/>
            <a:ext cx="3008749" cy="3008749"/>
            <a:chOff x="8300719" y="1924626"/>
            <a:chExt cx="3008749" cy="300874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38BF9401-6FEB-4AA4-9EA1-601B99395C32}"/>
                </a:ext>
              </a:extLst>
            </p:cNvPr>
            <p:cNvSpPr/>
            <p:nvPr/>
          </p:nvSpPr>
          <p:spPr>
            <a:xfrm>
              <a:off x="8300719" y="1924626"/>
              <a:ext cx="3008749" cy="3008749"/>
            </a:xfrm>
            <a:prstGeom prst="ellipse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래픽 22" descr="극장 단색으로 채워진">
              <a:extLst>
                <a:ext uri="{FF2B5EF4-FFF2-40B4-BE49-F238E27FC236}">
                  <a16:creationId xmlns:a16="http://schemas.microsoft.com/office/drawing/2014/main" xmlns="" id="{FE119FD6-B9A1-4592-A1A9-E7AC6F19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022090" y="2645320"/>
              <a:ext cx="1566000" cy="156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741897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구현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8CB404B-6AB8-4E0A-B312-5319C38C963B}"/>
              </a:ext>
            </a:extLst>
          </p:cNvPr>
          <p:cNvSpPr txBox="1"/>
          <p:nvPr/>
        </p:nvSpPr>
        <p:spPr>
          <a:xfrm>
            <a:off x="2268486" y="2059360"/>
            <a:ext cx="9341587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회원정보를 </a:t>
            </a:r>
            <a:r>
              <a:rPr lang="en-US" altLang="ko-KR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DB</a:t>
            </a: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에 추가 및 삭제하여 관리</a:t>
            </a:r>
            <a:r>
              <a:rPr lang="en-US" altLang="ko-KR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0EC5379-0130-4AB0-9E24-EF4B4BB1A3C9}"/>
              </a:ext>
            </a:extLst>
          </p:cNvPr>
          <p:cNvSpPr txBox="1"/>
          <p:nvPr/>
        </p:nvSpPr>
        <p:spPr>
          <a:xfrm>
            <a:off x="2268486" y="3639477"/>
            <a:ext cx="9341587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로그인하여 회원의 나이와 같은 정보 관리</a:t>
            </a:r>
            <a:r>
              <a:rPr lang="en-US" altLang="ko-KR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수정</a:t>
            </a:r>
            <a:endParaRPr lang="en-US" altLang="ko-KR" sz="28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219A1A3-881E-4F86-8B1D-F66EC7B8D24A}"/>
              </a:ext>
            </a:extLst>
          </p:cNvPr>
          <p:cNvSpPr txBox="1"/>
          <p:nvPr/>
        </p:nvSpPr>
        <p:spPr>
          <a:xfrm>
            <a:off x="2268486" y="5109149"/>
            <a:ext cx="9341587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시청연령에 따른 예매 제한과 좌석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9720A19-380F-4C0C-9DDC-522F22DABA7D}"/>
              </a:ext>
            </a:extLst>
          </p:cNvPr>
          <p:cNvGrpSpPr/>
          <p:nvPr/>
        </p:nvGrpSpPr>
        <p:grpSpPr>
          <a:xfrm>
            <a:off x="1227709" y="1891951"/>
            <a:ext cx="914400" cy="914400"/>
            <a:chOff x="893385" y="1924626"/>
            <a:chExt cx="3008749" cy="300874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3D16ACD5-AEDC-436D-9B63-D0B4E8427B25}"/>
                </a:ext>
              </a:extLst>
            </p:cNvPr>
            <p:cNvSpPr/>
            <p:nvPr/>
          </p:nvSpPr>
          <p:spPr>
            <a:xfrm>
              <a:off x="893385" y="1924626"/>
              <a:ext cx="3008749" cy="3008749"/>
            </a:xfrm>
            <a:prstGeom prst="ellipse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래픽 13" descr="팔로우 단색으로 채워진">
              <a:extLst>
                <a:ext uri="{FF2B5EF4-FFF2-40B4-BE49-F238E27FC236}">
                  <a16:creationId xmlns:a16="http://schemas.microsoft.com/office/drawing/2014/main" xmlns="" id="{91F7EFA4-D27E-4937-AFAD-95BCC349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614568" y="2645320"/>
              <a:ext cx="1566000" cy="15660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AFCCF53-AC05-4423-80FB-DA334D5200F9}"/>
              </a:ext>
            </a:extLst>
          </p:cNvPr>
          <p:cNvGrpSpPr>
            <a:grpSpLocks noChangeAspect="1"/>
          </p:cNvGrpSpPr>
          <p:nvPr/>
        </p:nvGrpSpPr>
        <p:grpSpPr>
          <a:xfrm>
            <a:off x="1229360" y="3472068"/>
            <a:ext cx="914400" cy="914400"/>
            <a:chOff x="4597052" y="1924626"/>
            <a:chExt cx="3008749" cy="3008749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ADFD986C-D48F-4C4C-A6E4-2E263EDDACE6}"/>
                </a:ext>
              </a:extLst>
            </p:cNvPr>
            <p:cNvSpPr/>
            <p:nvPr/>
          </p:nvSpPr>
          <p:spPr>
            <a:xfrm>
              <a:off x="4597052" y="1924626"/>
              <a:ext cx="3008749" cy="3008749"/>
            </a:xfrm>
            <a:prstGeom prst="ellipse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래픽 16" descr="키 단색으로 채워진">
              <a:extLst>
                <a:ext uri="{FF2B5EF4-FFF2-40B4-BE49-F238E27FC236}">
                  <a16:creationId xmlns:a16="http://schemas.microsoft.com/office/drawing/2014/main" xmlns="" id="{677FDD9E-27FA-4DAF-97CE-B48566C9D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12997" y="2645320"/>
              <a:ext cx="1566000" cy="15660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ADC34E2E-20DA-4E63-8F57-E9DF151FDE79}"/>
              </a:ext>
            </a:extLst>
          </p:cNvPr>
          <p:cNvGrpSpPr>
            <a:grpSpLocks/>
          </p:cNvGrpSpPr>
          <p:nvPr/>
        </p:nvGrpSpPr>
        <p:grpSpPr>
          <a:xfrm>
            <a:off x="1227650" y="4941739"/>
            <a:ext cx="914400" cy="914401"/>
            <a:chOff x="8300719" y="1924626"/>
            <a:chExt cx="3008749" cy="3008749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F44C072D-15B9-4EF6-AE2C-6328C9F61768}"/>
                </a:ext>
              </a:extLst>
            </p:cNvPr>
            <p:cNvSpPr/>
            <p:nvPr/>
          </p:nvSpPr>
          <p:spPr>
            <a:xfrm>
              <a:off x="8300719" y="1924626"/>
              <a:ext cx="3008749" cy="3008749"/>
            </a:xfrm>
            <a:prstGeom prst="ellipse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래픽 19" descr="극장 단색으로 채워진">
              <a:extLst>
                <a:ext uri="{FF2B5EF4-FFF2-40B4-BE49-F238E27FC236}">
                  <a16:creationId xmlns:a16="http://schemas.microsoft.com/office/drawing/2014/main" xmlns="" id="{BE118417-2FEC-4040-A9F5-7FBAEFF2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022090" y="2645320"/>
              <a:ext cx="1566000" cy="156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3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DB</a:t>
            </a:r>
            <a:r>
              <a:rPr lang="ko-KR" altLang="en-US" sz="3600" dirty="0">
                <a:solidFill>
                  <a:srgbClr val="554F4D"/>
                </a:solidFill>
              </a:rPr>
              <a:t>의 역할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xmlns="" id="{8E308EC6-F4AB-45B8-A942-F25E30099B30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64AF058D-3410-4FD4-BBA9-8455463DAD00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750CFFB-9403-4114-8908-3094C2C487A6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904B56A1-7EEE-445D-8B0D-84C7FE2E222B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0CED8EF2-4835-49DE-89AB-3A66CA346A8B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5FE21F9E-F31B-4705-A6AF-73E00D21207F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A3A2B3F1-EE13-4D84-8849-F85444E0442E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2D7A2D4-9D3D-4C7B-A5E4-49A812C22215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F7AAAAC-DB4B-46DE-B4F6-83ACA4575C97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C5AFE3B-F576-4BCD-800F-B9617B04B405}"/>
              </a:ext>
            </a:extLst>
          </p:cNvPr>
          <p:cNvSpPr txBox="1"/>
          <p:nvPr/>
        </p:nvSpPr>
        <p:spPr>
          <a:xfrm>
            <a:off x="7598926" y="5106436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A3D365FE-2113-4944-8F27-5E9B538C17B4}"/>
              </a:ext>
            </a:extLst>
          </p:cNvPr>
          <p:cNvGrpSpPr/>
          <p:nvPr/>
        </p:nvGrpSpPr>
        <p:grpSpPr>
          <a:xfrm>
            <a:off x="218390" y="4518014"/>
            <a:ext cx="3114904" cy="1296561"/>
            <a:chOff x="24536" y="4235821"/>
            <a:chExt cx="3114904" cy="12965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F238BEC-60C9-48F5-9FB1-8D1BE8432A05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네트워크를 통한 </a:t>
              </a:r>
              <a:r>
                <a:rPr lang="en-US" altLang="ko-KR" sz="1400" dirty="0"/>
                <a:t>DB</a:t>
              </a:r>
              <a:r>
                <a:rPr lang="ko-KR" altLang="en-US" sz="1400" dirty="0"/>
                <a:t>에 접속을 구현하여 손쉽게 </a:t>
              </a:r>
              <a:r>
                <a:rPr lang="en-US" altLang="ko-KR" sz="1400" dirty="0"/>
                <a:t>DB</a:t>
              </a:r>
              <a:r>
                <a:rPr lang="ko-KR" altLang="en-US" sz="1400" dirty="0"/>
                <a:t>에 접근하고 데이터를 이용 할 수 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18D7457-CC9D-49E6-B554-4AB2038262D7}"/>
                </a:ext>
              </a:extLst>
            </p:cNvPr>
            <p:cNvSpPr txBox="1"/>
            <p:nvPr/>
          </p:nvSpPr>
          <p:spPr>
            <a:xfrm>
              <a:off x="24536" y="4235821"/>
              <a:ext cx="2460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네트워크를 통한 접속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06D2F1B6-AD9B-452B-B936-7CBCA061CE44}"/>
              </a:ext>
            </a:extLst>
          </p:cNvPr>
          <p:cNvGrpSpPr/>
          <p:nvPr/>
        </p:nvGrpSpPr>
        <p:grpSpPr>
          <a:xfrm>
            <a:off x="8941969" y="4484204"/>
            <a:ext cx="2877661" cy="1296561"/>
            <a:chOff x="261779" y="4235821"/>
            <a:chExt cx="2877661" cy="12965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A5D37AC-531B-4AC5-B347-0CF6B5AFC2D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영화의 상영 스케줄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상영하고 있는 영화의 데이터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연령 제한 등을 </a:t>
              </a:r>
              <a:r>
                <a:rPr lang="en-US" altLang="ko-KR" sz="1400" dirty="0"/>
                <a:t>DB</a:t>
              </a:r>
              <a:r>
                <a:rPr lang="ko-KR" altLang="en-US" sz="1400" dirty="0"/>
                <a:t>에 저장하고 관리한다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2A8F5BFE-7F61-4E80-9309-F82CFC709416}"/>
                </a:ext>
              </a:extLst>
            </p:cNvPr>
            <p:cNvSpPr txBox="1"/>
            <p:nvPr/>
          </p:nvSpPr>
          <p:spPr>
            <a:xfrm>
              <a:off x="261779" y="4235821"/>
              <a:ext cx="1986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영화의 좌석 관리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C839ED6D-1AE9-47B6-AA29-45189C9DAAB2}"/>
              </a:ext>
            </a:extLst>
          </p:cNvPr>
          <p:cNvGrpSpPr/>
          <p:nvPr/>
        </p:nvGrpSpPr>
        <p:grpSpPr>
          <a:xfrm>
            <a:off x="7253476" y="1329032"/>
            <a:ext cx="2858426" cy="1081117"/>
            <a:chOff x="281014" y="4235821"/>
            <a:chExt cx="2858426" cy="108111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880FDDA-79AC-410E-BDE0-80897BE8AEEE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회원의 </a:t>
              </a:r>
              <a:r>
                <a:rPr lang="en-US" altLang="ko-KR" sz="1400" dirty="0"/>
                <a:t>ID,PW</a:t>
              </a:r>
              <a:r>
                <a:rPr lang="ko-KR" altLang="en-US" sz="1400" dirty="0"/>
                <a:t>와 개인정보를 </a:t>
              </a:r>
              <a:r>
                <a:rPr lang="en-US" altLang="ko-KR" sz="1400" dirty="0"/>
                <a:t>DB</a:t>
              </a:r>
              <a:r>
                <a:rPr lang="ko-KR" altLang="en-US" sz="1400" dirty="0"/>
                <a:t>에 저장하고 손쉽게 수정 할 수 있다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29191369-2A00-4733-96CB-D49A344A6EBD}"/>
                </a:ext>
              </a:extLst>
            </p:cNvPr>
            <p:cNvSpPr txBox="1"/>
            <p:nvPr/>
          </p:nvSpPr>
          <p:spPr>
            <a:xfrm>
              <a:off x="652914" y="4235821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회원 관리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FC3C3B6A-DAD3-470C-8A65-79C5838E62E0}"/>
              </a:ext>
            </a:extLst>
          </p:cNvPr>
          <p:cNvGrpSpPr>
            <a:grpSpLocks noChangeAspect="1"/>
          </p:cNvGrpSpPr>
          <p:nvPr/>
        </p:nvGrpSpPr>
        <p:grpSpPr>
          <a:xfrm>
            <a:off x="5664763" y="3874431"/>
            <a:ext cx="917264" cy="917264"/>
            <a:chOff x="6785493" y="313413"/>
            <a:chExt cx="3008749" cy="300874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7FECBE75-C5D1-4567-BA75-8C930833CBEB}"/>
                </a:ext>
              </a:extLst>
            </p:cNvPr>
            <p:cNvSpPr/>
            <p:nvPr/>
          </p:nvSpPr>
          <p:spPr>
            <a:xfrm>
              <a:off x="6785493" y="313413"/>
              <a:ext cx="3008749" cy="3008749"/>
            </a:xfrm>
            <a:prstGeom prst="ellipse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래픽 34" descr="데이터베이스 단색으로 채워진">
              <a:extLst>
                <a:ext uri="{FF2B5EF4-FFF2-40B4-BE49-F238E27FC236}">
                  <a16:creationId xmlns:a16="http://schemas.microsoft.com/office/drawing/2014/main" xmlns="" id="{B0136745-337D-41DF-A20C-A0209ADCA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517719" y="1034107"/>
              <a:ext cx="1566000" cy="156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660273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D08403F-8A2A-4ADA-9C9B-94898A6AE280}"/>
                </a:ext>
              </a:extLst>
            </p:cNvPr>
            <p:cNvSpPr txBox="1"/>
            <p:nvPr/>
          </p:nvSpPr>
          <p:spPr>
            <a:xfrm>
              <a:off x="1056921" y="316739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진행과정</a:t>
              </a:r>
              <a:endParaRPr lang="en-US" altLang="ko-KR" sz="2800" dirty="0">
                <a:solidFill>
                  <a:srgbClr val="554F4D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Part 2.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진행과정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4C1FE625-E61B-4A61-B44F-66AC5B0F47C5}"/>
              </a:ext>
            </a:extLst>
          </p:cNvPr>
          <p:cNvGrpSpPr/>
          <p:nvPr/>
        </p:nvGrpSpPr>
        <p:grpSpPr>
          <a:xfrm>
            <a:off x="1111508" y="1971055"/>
            <a:ext cx="10070583" cy="3623513"/>
            <a:chOff x="1182628" y="2092975"/>
            <a:chExt cx="10070583" cy="362351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19F63E06-4CEA-4AA9-9ED0-BDEDA9B309AA}"/>
                </a:ext>
              </a:extLst>
            </p:cNvPr>
            <p:cNvGrpSpPr/>
            <p:nvPr/>
          </p:nvGrpSpPr>
          <p:grpSpPr>
            <a:xfrm>
              <a:off x="1182628" y="4043680"/>
              <a:ext cx="2517646" cy="650235"/>
              <a:chOff x="811411" y="3799840"/>
              <a:chExt cx="2399149" cy="650235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E53564E9-C0A9-4B14-B15F-E2247916F2D2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38A532CD-9EBA-4E8D-864A-A34D697F4AF7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1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B9C76754-6343-40EC-BC24-822D375657C5}"/>
                </a:ext>
              </a:extLst>
            </p:cNvPr>
            <p:cNvGrpSpPr/>
            <p:nvPr/>
          </p:nvGrpSpPr>
          <p:grpSpPr>
            <a:xfrm>
              <a:off x="3700274" y="3393445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814A8A45-9FCC-4BA0-B698-F27B764E47CA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B7573302-11AE-49BF-B59F-279E5162BDF0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2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B69066B2-646E-4618-B182-29E7A9BA8B0C}"/>
                </a:ext>
              </a:extLst>
            </p:cNvPr>
            <p:cNvGrpSpPr/>
            <p:nvPr/>
          </p:nvGrpSpPr>
          <p:grpSpPr>
            <a:xfrm>
              <a:off x="6217920" y="2743210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C0FF6097-CA36-40DB-B97D-029EFBE1E9A8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65431F23-BFC3-496F-89B7-9679A92FCEB8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3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3415C3DF-2E34-4E5C-9176-EE0428A71C7D}"/>
                </a:ext>
              </a:extLst>
            </p:cNvPr>
            <p:cNvGrpSpPr/>
            <p:nvPr/>
          </p:nvGrpSpPr>
          <p:grpSpPr>
            <a:xfrm>
              <a:off x="8735565" y="2092975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34FF1129-5362-4FC0-8E50-DA17729DE54C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A7C0F14D-DB7F-44AB-B34C-CFB0FD13B656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4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681074B-3B97-4ADA-A6BD-C3FDE732F9F7}"/>
                </a:ext>
              </a:extLst>
            </p:cNvPr>
            <p:cNvSpPr txBox="1"/>
            <p:nvPr/>
          </p:nvSpPr>
          <p:spPr>
            <a:xfrm>
              <a:off x="1182628" y="4762381"/>
              <a:ext cx="24140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프로젝트 구상</a:t>
              </a:r>
              <a:endParaRPr lang="en-US" altLang="ko-KR" sz="1400" dirty="0"/>
            </a:p>
            <a:p>
              <a:pPr algn="just"/>
              <a:r>
                <a:rPr lang="en-US" altLang="ko-KR" sz="1400" dirty="0"/>
                <a:t>DB</a:t>
              </a:r>
              <a:r>
                <a:rPr lang="ko-KR" altLang="en-US" sz="1400" dirty="0"/>
                <a:t>에 저장될 테이블 구성</a:t>
              </a:r>
              <a:endParaRPr lang="en-US" altLang="ko-KR" sz="1400" dirty="0"/>
            </a:p>
            <a:p>
              <a:pPr algn="just"/>
              <a:r>
                <a:rPr lang="ko-KR" altLang="en-US" sz="1400" dirty="0"/>
                <a:t>깃허브를 통한 프로젝트 진행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25944E2-8586-4624-9D96-D203141F68BB}"/>
                </a:ext>
              </a:extLst>
            </p:cNvPr>
            <p:cNvSpPr txBox="1"/>
            <p:nvPr/>
          </p:nvSpPr>
          <p:spPr>
            <a:xfrm>
              <a:off x="3752091" y="4195851"/>
              <a:ext cx="24140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메인 메뉴와</a:t>
              </a:r>
              <a:endParaRPr lang="en-US" altLang="ko-KR" sz="1400" dirty="0"/>
            </a:p>
            <a:p>
              <a:pPr algn="just"/>
              <a:r>
                <a:rPr lang="ko-KR" altLang="en-US" sz="1400" dirty="0"/>
                <a:t>간단한 로그인 시스템 구현</a:t>
              </a:r>
              <a:endParaRPr lang="en-US" altLang="ko-KR" sz="1400" dirty="0"/>
            </a:p>
            <a:p>
              <a:pPr algn="just"/>
              <a:r>
                <a:rPr lang="ko-KR" altLang="en-US" sz="1400" dirty="0"/>
                <a:t>회원가입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회원 탈퇴</a:t>
              </a:r>
              <a:endParaRPr lang="en-US" altLang="ko-KR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B5C6049-F99C-47E8-B7EF-268C17CDECB3}"/>
                </a:ext>
              </a:extLst>
            </p:cNvPr>
            <p:cNvSpPr txBox="1"/>
            <p:nvPr/>
          </p:nvSpPr>
          <p:spPr>
            <a:xfrm>
              <a:off x="6293108" y="3507752"/>
              <a:ext cx="241401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현제 상영중인 영화 목록 조회 구현</a:t>
              </a:r>
              <a:endParaRPr lang="en-US" altLang="ko-KR" sz="1400" dirty="0"/>
            </a:p>
            <a:p>
              <a:pPr algn="just"/>
              <a:r>
                <a:rPr lang="ko-KR" altLang="en-US" sz="1400" dirty="0"/>
                <a:t>예매 시스템의 기초적인 틀 구현</a:t>
              </a:r>
              <a:endParaRPr lang="en-US" altLang="ko-KR" sz="1400" dirty="0"/>
            </a:p>
            <a:p>
              <a:pPr algn="just"/>
              <a:r>
                <a:rPr lang="ko-KR" altLang="en-US" sz="1400" dirty="0"/>
                <a:t>네트워크를 통한 </a:t>
              </a:r>
              <a:r>
                <a:rPr lang="en-US" altLang="ko-KR" sz="1400" dirty="0"/>
                <a:t>DB</a:t>
              </a:r>
              <a:r>
                <a:rPr lang="ko-KR" altLang="en-US" sz="1400" dirty="0"/>
                <a:t>연동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BDEC0F6-B480-4963-BAAB-52BAA6606B4A}"/>
                </a:ext>
              </a:extLst>
            </p:cNvPr>
            <p:cNvSpPr txBox="1"/>
            <p:nvPr/>
          </p:nvSpPr>
          <p:spPr>
            <a:xfrm>
              <a:off x="8839199" y="2877703"/>
              <a:ext cx="24140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예매 시스템과 연령 제한 시스템 완성</a:t>
              </a:r>
              <a:endParaRPr lang="en-US" altLang="ko-KR" sz="1400" dirty="0"/>
            </a:p>
            <a:p>
              <a:pPr algn="just"/>
              <a:r>
                <a:rPr lang="ko-KR" altLang="en-US" sz="1400" dirty="0"/>
                <a:t>로그인 및 로그아웃 시스템 개선</a:t>
              </a:r>
            </a:p>
          </p:txBody>
        </p:sp>
      </p:grpSp>
      <p:pic>
        <p:nvPicPr>
          <p:cNvPr id="31" name="그래픽 30" descr="갈매기형 화살표">
            <a:extLst>
              <a:ext uri="{FF2B5EF4-FFF2-40B4-BE49-F238E27FC236}">
                <a16:creationId xmlns:a16="http://schemas.microsoft.com/office/drawing/2014/main" xmlns="" id="{C025FAF7-6991-4A6A-A8D8-7958C211A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050990" y="2009159"/>
            <a:ext cx="523221" cy="523221"/>
          </a:xfrm>
          <a:prstGeom prst="rect">
            <a:avLst/>
          </a:prstGeom>
        </p:spPr>
      </p:pic>
      <p:pic>
        <p:nvPicPr>
          <p:cNvPr id="32" name="그래픽 31" descr="갈매기형 화살표">
            <a:extLst>
              <a:ext uri="{FF2B5EF4-FFF2-40B4-BE49-F238E27FC236}">
                <a16:creationId xmlns:a16="http://schemas.microsoft.com/office/drawing/2014/main" xmlns="" id="{8A20E247-38F3-4AF2-871A-D48F6351DE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57539" y="2682260"/>
            <a:ext cx="523221" cy="523221"/>
          </a:xfrm>
          <a:prstGeom prst="rect">
            <a:avLst/>
          </a:prstGeom>
        </p:spPr>
      </p:pic>
      <p:pic>
        <p:nvPicPr>
          <p:cNvPr id="33" name="그래픽 32" descr="갈매기형 화살표">
            <a:extLst>
              <a:ext uri="{FF2B5EF4-FFF2-40B4-BE49-F238E27FC236}">
                <a16:creationId xmlns:a16="http://schemas.microsoft.com/office/drawing/2014/main" xmlns="" id="{1C96CB68-FA67-4B50-BF27-BFFB3A9B0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64088" y="3345201"/>
            <a:ext cx="523221" cy="52322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F1B48D3D-60F3-48B4-BFBD-ADE575E07EDE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6133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427</Words>
  <Application>Microsoft Office PowerPoint</Application>
  <PresentationFormat>사용자 지정</PresentationFormat>
  <Paragraphs>82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37</cp:revision>
  <dcterms:created xsi:type="dcterms:W3CDTF">2020-05-03T01:37:17Z</dcterms:created>
  <dcterms:modified xsi:type="dcterms:W3CDTF">2022-02-10T12:11:27Z</dcterms:modified>
</cp:coreProperties>
</file>